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0" r:id="rId3"/>
    <p:sldId id="266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84" r:id="rId14"/>
    <p:sldId id="273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662"/>
    <a:srgbClr val="2C8278"/>
    <a:srgbClr val="234C49"/>
    <a:srgbClr val="52847E"/>
    <a:srgbClr val="1C3837"/>
    <a:srgbClr val="F86246"/>
    <a:srgbClr val="254746"/>
    <a:srgbClr val="41CEB3"/>
    <a:srgbClr val="24AA93"/>
    <a:srgbClr val="2D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F9C3D-97DF-46C0-AE9D-817F70DBB1D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598F-9100-46EA-B261-8AC0D5F0269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52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598F-9100-46EA-B261-8AC0D5F0269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67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9A6F0A-9E19-4904-9E4D-4C303561C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02A2CF9-7877-47E5-B87E-2ABD77FB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5DF90D-30F4-4A71-9967-B7588D50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783BE2-D48E-466A-8583-ABB75D5B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4556FF-6B44-4AA6-AD09-541CB590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64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9713BF-D2C6-4B3B-B480-2834B4C9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8EBF7A6-53A3-4EE8-A6E8-B51EB6C9B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DDF472-A382-4342-80A5-C39079AF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B1E406-66A3-4060-9A55-776714F28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64CF54-7440-4116-9FA5-958275C9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136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4815324-C0F5-4E7F-9649-A20873B42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CD7CDEB-0F1E-4F14-B031-3DF5D4FE0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23B32F-CE89-40AB-90CF-4033B3D6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1062C6-26D7-475D-A0D1-788F2C8A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98A6E5-672D-4E0B-8DE6-C934A9B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99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2B121A-3DC7-4CEC-B24A-8B96CAB5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40226B-120E-491C-AD77-19746AE81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6844CD-0D04-494B-B7F8-0A2E8EC3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1B66274-4036-41C1-8883-FCF7F826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3736E3-305F-4DD9-9836-02AAB81C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35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0522B3-E809-4300-B467-FFD5FB77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04EE14E-4B39-412C-B228-EBC0A7C53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587397-6795-4078-9B1D-46151B1A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4B8E566-4404-438F-8E76-4EF979A1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167AA3-10C5-4DDE-9024-2ECD7D6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8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EBA0D5-6351-4920-AA1D-10FFE531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13EAE5-B1D2-48A3-8290-D757AD092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3A35DF9-CF3F-4D24-AAF9-FA3F8D298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782592F-6302-4B35-BDDE-F80FF5185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1ADFD2-E01B-44E7-B4B6-E2F79A1F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B6A956-8CC8-41DD-8B48-67B445A1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12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6682A8-9B9A-460A-ADDA-2D9934AC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5373B2D-077E-46FA-AE3D-F59415110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621EA8D-B2AE-4F61-86AF-7E0C7107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5837BA6-AB7E-4677-BC8A-08CBD05F0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C3AB5EF-238D-4C00-B45A-37014158D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92F30CA-269E-402A-B34D-91950275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373530F-6B78-4445-94D0-0822164A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F4F672E-482B-49D5-98D8-779CF28A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30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ECBD6A-1CA7-447F-A2D1-99D55473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95087D8-8237-46C3-B81B-B17F4577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C03C823-EDD7-446B-BD30-5692FDDB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A36D1A7-CDBD-4DA9-A231-F7124218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07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98BCA56-6629-4678-81D2-1317DE5A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9B44CFD1-0955-4B4B-A51D-F2EA6781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45ECD4-854B-48CF-A2D8-6D9E7F5D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1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1886FA-C7AD-4E3F-9A82-87150CBB6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60737F-60E4-499A-ADA9-F476C028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3B335B-A715-49AA-A931-85BE24C3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474347-BA67-4FB4-9185-931A9A6D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6759975-A24C-4172-8509-40240D10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BB2744-8B46-4099-82FB-82F75F24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57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A00E96-3758-4A6E-83BE-029751F7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0ACC102-95EA-4585-AC99-DD00A3272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9D1D0D-9842-4A2D-9636-32AC066C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D607B3-DA24-46CF-92C7-01D421CC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62A784-BF96-446C-AF4A-9F672010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D3001-76C6-4D13-9E18-3DC086DB3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9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1AE9CD1-4D6D-4360-84C5-E70A11B3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D897D9E-90F8-4C55-8B65-E777F38F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10EC86-C69A-44F2-8C12-803373F2A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63A8-1B0B-47AD-9572-31045827F336}" type="datetimeFigureOut">
              <a:rPr lang="hu-HU" smtClean="0"/>
              <a:t>2023.11.30.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FE3058-8420-49CB-89C7-5FA832EAB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6F77DD-692F-49E6-B80D-BC6561B6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7D8F-F3DC-439E-8E92-37A15DDCF2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90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axation-customs.ec.europa.eu/customs-4/customs-security/import-control-system-2-ics2-0_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E0E23EF5-41FE-4AA6-8AD5-B6CD8E5D2C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0363E3B-B006-4740-AF33-B83DB6415E21}"/>
              </a:ext>
            </a:extLst>
          </p:cNvPr>
          <p:cNvSpPr txBox="1"/>
          <p:nvPr/>
        </p:nvSpPr>
        <p:spPr>
          <a:xfrm>
            <a:off x="407585" y="2521503"/>
            <a:ext cx="7328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AN/PN/TS és ICS2 fejlesztések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43E42C4-D4A7-1117-327C-52C36588DAFE}"/>
              </a:ext>
            </a:extLst>
          </p:cNvPr>
          <p:cNvSpPr/>
          <p:nvPr/>
        </p:nvSpPr>
        <p:spPr>
          <a:xfrm>
            <a:off x="8919882" y="1568822"/>
            <a:ext cx="2698377" cy="52891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CF6BA38-B323-C7B8-61F2-A3B0E6F39D35}"/>
              </a:ext>
            </a:extLst>
          </p:cNvPr>
          <p:cNvSpPr txBox="1"/>
          <p:nvPr/>
        </p:nvSpPr>
        <p:spPr>
          <a:xfrm>
            <a:off x="407584" y="5282513"/>
            <a:ext cx="5760134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3200" b="1" dirty="0">
                <a:solidFill>
                  <a:srgbClr val="406662"/>
                </a:solidFill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Jenes Barbara</a:t>
            </a:r>
          </a:p>
          <a:p>
            <a:r>
              <a:rPr lang="hu-HU" sz="2400" dirty="0">
                <a:solidFill>
                  <a:srgbClr val="406662"/>
                </a:solidFill>
                <a:latin typeface="Bahnschrift Ligh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pénzügyőr őrnagy – KI Vám Főosztály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61B491C7-249E-4296-BE3A-BEC8822F5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" y="313168"/>
            <a:ext cx="2945537" cy="1734921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DAF6666-B253-4A27-9686-7EC8C7413A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457" y="4607017"/>
            <a:ext cx="1134544" cy="122228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1DAEC30-FC1A-4599-93E5-D15342B58362}"/>
              </a:ext>
            </a:extLst>
          </p:cNvPr>
          <p:cNvSpPr txBox="1"/>
          <p:nvPr/>
        </p:nvSpPr>
        <p:spPr>
          <a:xfrm>
            <a:off x="9844673" y="583651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u-HU" sz="20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KI VFO</a:t>
            </a:r>
          </a:p>
        </p:txBody>
      </p:sp>
    </p:spTree>
    <p:extLst>
      <p:ext uri="{BB962C8B-B14F-4D97-AF65-F5344CB8AC3E}">
        <p14:creationId xmlns:p14="http://schemas.microsoft.com/office/powerpoint/2010/main" val="139893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2024. január 1-jétől nem változik az eddigi eljárás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Az NCTS-ben történő lezárást követően a jelenlegi eljárásnak megfelelően automatikusan átkerül a tétel az átmeneti megőrzési modulba további kiegészítések nélkül. Az átkerülés időpontjában indul el a 90 napos határidő számláló. Az osztások és egyesítések esetén nem indul újra a 90 napos számláló, annak kiinduló időpontja mindig az átkerülés dátumához kötődik.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1312FC-F60E-A6D7-A25E-A96C3D878F83}"/>
              </a:ext>
            </a:extLst>
          </p:cNvPr>
          <p:cNvSpPr txBox="1"/>
          <p:nvPr/>
        </p:nvSpPr>
        <p:spPr>
          <a:xfrm>
            <a:off x="1536010" y="510481"/>
            <a:ext cx="77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NCTS-ben érkező szállítmányok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751345" y="1450423"/>
            <a:ext cx="9918832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1. fázis: 2021. március 15. óta – légi postai, gyorspostai berakodás előtti folyamatok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2. fázis: 2023. március 1. óta – teljes légi forgalom, gazdálkodói ütemezett csatlakozással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3. fázis: 2024. június 3. – tengeri, belvízi, közúti és vasúti fuvarozás, gazdálkodói ütemezett csatlakozással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1312FC-F60E-A6D7-A25E-A96C3D878F83}"/>
              </a:ext>
            </a:extLst>
          </p:cNvPr>
          <p:cNvSpPr txBox="1"/>
          <p:nvPr/>
        </p:nvSpPr>
        <p:spPr>
          <a:xfrm>
            <a:off x="5550036" y="742537"/>
            <a:ext cx="133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ICS2</a:t>
            </a:r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7C60CBE0-2B26-A67F-04FB-23F13CCF5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56501"/>
              </p:ext>
            </p:extLst>
          </p:nvPr>
        </p:nvGraphicFramePr>
        <p:xfrm>
          <a:off x="1871955" y="3890880"/>
          <a:ext cx="9347605" cy="22313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16657">
                  <a:extLst>
                    <a:ext uri="{9D8B030D-6E8A-4147-A177-3AD203B41FA5}">
                      <a16:colId xmlns:a16="http://schemas.microsoft.com/office/drawing/2014/main" val="1218184729"/>
                    </a:ext>
                  </a:extLst>
                </a:gridCol>
                <a:gridCol w="1923843">
                  <a:extLst>
                    <a:ext uri="{9D8B030D-6E8A-4147-A177-3AD203B41FA5}">
                      <a16:colId xmlns:a16="http://schemas.microsoft.com/office/drawing/2014/main" val="1095181850"/>
                    </a:ext>
                  </a:extLst>
                </a:gridCol>
                <a:gridCol w="2160494">
                  <a:extLst>
                    <a:ext uri="{9D8B030D-6E8A-4147-A177-3AD203B41FA5}">
                      <a16:colId xmlns:a16="http://schemas.microsoft.com/office/drawing/2014/main" val="4213504007"/>
                    </a:ext>
                  </a:extLst>
                </a:gridCol>
                <a:gridCol w="3146611">
                  <a:extLst>
                    <a:ext uri="{9D8B030D-6E8A-4147-A177-3AD203B41FA5}">
                      <a16:colId xmlns:a16="http://schemas.microsoft.com/office/drawing/2014/main" val="3527097398"/>
                    </a:ext>
                  </a:extLst>
                </a:gridCol>
              </a:tblGrid>
              <a:tr h="510103">
                <a:tc>
                  <a:txBody>
                    <a:bodyPr/>
                    <a:lstStyle/>
                    <a:p>
                      <a:pPr algn="ctr"/>
                      <a:endParaRPr lang="hu-HU" sz="2000" dirty="0">
                        <a:solidFill>
                          <a:schemeClr val="bg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Kezdő időpont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Záró időpont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Érintett gazdálkodók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3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02356"/>
                  </a:ext>
                </a:extLst>
              </a:tr>
              <a:tr h="510103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lépés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6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2024.06.03.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2024. 12.04.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Tengeri és belvízi fuvarozók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890168"/>
                  </a:ext>
                </a:extLst>
              </a:tr>
              <a:tr h="510103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lépés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6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2024.12.04.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2025.04.01.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Tengeri és belvízi házi fuvarlevél kitöltők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923949"/>
                  </a:ext>
                </a:extLst>
              </a:tr>
              <a:tr h="510103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solidFill>
                            <a:schemeClr val="bg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lépés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66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2025.04.01.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2025.09.01.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>
                          <a:solidFill>
                            <a:srgbClr val="1C3837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Közúti és vasúti fuvarozók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08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35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BEGYA beküldése a Bizottság által fejlesztett központi rendszerbe CR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Common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Repository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Shared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Trader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Interface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használatával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Saját rendszer vagy informatikai szolgáltató rendszerének használata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Minden fontos információ megtalálható a TAXUD ICS2 oldalán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hlinkClick r:id="rId3"/>
              </a:rPr>
              <a:t>Import </a:t>
            </a:r>
            <a:r>
              <a:rPr lang="hu-HU" sz="2400" dirty="0" err="1">
                <a:hlinkClick r:id="rId3"/>
              </a:rPr>
              <a:t>Control</a:t>
            </a:r>
            <a:r>
              <a:rPr lang="hu-HU" sz="2400" dirty="0">
                <a:hlinkClick r:id="rId3"/>
              </a:rPr>
              <a:t> System 2 (ICS2) (europa.eu)</a:t>
            </a: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368ADE7-282E-6275-0E3F-FF2DFF68F9B2}"/>
              </a:ext>
            </a:extLst>
          </p:cNvPr>
          <p:cNvSpPr txBox="1"/>
          <p:nvPr/>
        </p:nvSpPr>
        <p:spPr>
          <a:xfrm>
            <a:off x="5550036" y="742537"/>
            <a:ext cx="1338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ICS2</a:t>
            </a:r>
          </a:p>
        </p:txBody>
      </p:sp>
    </p:spTree>
    <p:extLst>
      <p:ext uri="{BB962C8B-B14F-4D97-AF65-F5344CB8AC3E}">
        <p14:creationId xmlns:p14="http://schemas.microsoft.com/office/powerpoint/2010/main" val="170643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Automatizált Kiviteli Rendszer (AES)  2024. december 1.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Ügyféli specifikáció elérhető 2023. április 3. óta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Teszt környezet megnyitása a tervek szerint 2024. május elején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NCTS 5. fázis  2024. december 1.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Ügyféli specifikáció publikálása a tervek szerint 2024. januárjában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Teszt környezet megnyitása a tervek szerint 2024. április közepén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200" b="1" dirty="0">
              <a:solidFill>
                <a:srgbClr val="2547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368ADE7-282E-6275-0E3F-FF2DFF68F9B2}"/>
              </a:ext>
            </a:extLst>
          </p:cNvPr>
          <p:cNvSpPr txBox="1"/>
          <p:nvPr/>
        </p:nvSpPr>
        <p:spPr>
          <a:xfrm>
            <a:off x="2942476" y="568071"/>
            <a:ext cx="771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Soron következő fejlesztések</a:t>
            </a:r>
          </a:p>
        </p:txBody>
      </p:sp>
    </p:spTree>
    <p:extLst>
      <p:ext uri="{BB962C8B-B14F-4D97-AF65-F5344CB8AC3E}">
        <p14:creationId xmlns:p14="http://schemas.microsoft.com/office/powerpoint/2010/main" val="14004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E0E23EF5-41FE-4AA6-8AD5-B6CD8E5D2C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843E42C4-D4A7-1117-327C-52C36588DAFE}"/>
              </a:ext>
            </a:extLst>
          </p:cNvPr>
          <p:cNvSpPr/>
          <p:nvPr/>
        </p:nvSpPr>
        <p:spPr>
          <a:xfrm>
            <a:off x="8910918" y="1568822"/>
            <a:ext cx="2707341" cy="52891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42EA6A9-1AB9-F8F8-80FD-AC7987912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457" y="4607017"/>
            <a:ext cx="1134544" cy="122228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D8FEAA5-A214-4DDE-A15B-08A57D908524}"/>
              </a:ext>
            </a:extLst>
          </p:cNvPr>
          <p:cNvSpPr txBox="1"/>
          <p:nvPr/>
        </p:nvSpPr>
        <p:spPr>
          <a:xfrm>
            <a:off x="9844673" y="583651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hu-HU" sz="20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KI VFO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BD45CF5-88F1-463D-AABE-F5E018B44998}"/>
              </a:ext>
            </a:extLst>
          </p:cNvPr>
          <p:cNvSpPr txBox="1"/>
          <p:nvPr/>
        </p:nvSpPr>
        <p:spPr>
          <a:xfrm>
            <a:off x="407585" y="2521503"/>
            <a:ext cx="711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F86246"/>
                </a:solidFill>
                <a:latin typeface="Bahnschrift" panose="020B05020402040202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Köszönöm a figyelmet!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775CEEF-331C-4B48-8875-F114CC9503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6" y="313168"/>
            <a:ext cx="2945537" cy="17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7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3354EFA-3C72-40DB-A04E-53DD01E72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989ED3C3-7DB1-49BD-B7AB-826B3F9A3DDA}"/>
              </a:ext>
            </a:extLst>
          </p:cNvPr>
          <p:cNvSpPr txBox="1"/>
          <p:nvPr/>
        </p:nvSpPr>
        <p:spPr>
          <a:xfrm>
            <a:off x="1394720" y="1580875"/>
            <a:ext cx="1038490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Uniós Vámkódex 6. cikk – minden információcserének adatfeldolgozási eljárás igénybevételével kell történnie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A75FDF06-1B49-4103-A921-D65D54A80458}"/>
              </a:ext>
            </a:extLst>
          </p:cNvPr>
          <p:cNvSpPr txBox="1"/>
          <p:nvPr/>
        </p:nvSpPr>
        <p:spPr>
          <a:xfrm>
            <a:off x="1394720" y="2577224"/>
            <a:ext cx="1024701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Munkaprogram – váminformatikai fejlesztések és határidők felsorolása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2F65A875-8E68-4B3D-B8BA-516AD7099698}"/>
              </a:ext>
            </a:extLst>
          </p:cNvPr>
          <p:cNvSpPr txBox="1"/>
          <p:nvPr/>
        </p:nvSpPr>
        <p:spPr>
          <a:xfrm>
            <a:off x="1394719" y="3372063"/>
            <a:ext cx="1024701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FJA és VA B melléklet – beküldendő adatok körének meghatározása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ADCE02AF-8B8A-4DBA-AEC1-FF51B85F3A8C}"/>
              </a:ext>
            </a:extLst>
          </p:cNvPr>
          <p:cNvSpPr txBox="1"/>
          <p:nvPr/>
        </p:nvSpPr>
        <p:spPr>
          <a:xfrm>
            <a:off x="1527181" y="552191"/>
            <a:ext cx="549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Áttekintés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0850A64-2720-381B-0629-C7E5B6FA567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A6A5DBC-1282-9CF7-3A65-686040AB8A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C55A337-C309-8287-12C8-64E4742A5F4C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EFA84A5-4DB3-AECD-1EBA-A65DA2D29E39}"/>
              </a:ext>
            </a:extLst>
          </p:cNvPr>
          <p:cNvSpPr txBox="1"/>
          <p:nvPr/>
        </p:nvSpPr>
        <p:spPr>
          <a:xfrm>
            <a:off x="1394718" y="4094489"/>
            <a:ext cx="10247017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800"/>
              </a:lnSpc>
              <a:buClr>
                <a:srgbClr val="F86246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AN/PN/TS – határidő: 2022. dec. 31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derogáció miatt 2023. dec. 31.</a:t>
            </a:r>
          </a:p>
        </p:txBody>
      </p:sp>
    </p:spTree>
    <p:extLst>
      <p:ext uri="{BB962C8B-B14F-4D97-AF65-F5344CB8AC3E}">
        <p14:creationId xmlns:p14="http://schemas.microsoft.com/office/powerpoint/2010/main" val="361234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133. cikk – Az Unió vámterületére belépő tengerjáró hajó vagy légi jármű üzemeltetőjének értesítenie kell az érkezésről az első belépési vámhivatalt a szállítóeszköz érkezésekor.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9367BC0-57B6-45C9-A9B9-A19C72327113}"/>
              </a:ext>
            </a:extLst>
          </p:cNvPr>
          <p:cNvSpPr txBox="1"/>
          <p:nvPr/>
        </p:nvSpPr>
        <p:spPr>
          <a:xfrm>
            <a:off x="1618745" y="3429000"/>
            <a:ext cx="105399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139. cikk – Az Unió vámterületére beszállított árukat megérkezésükkor haladéktalanul vám elé kell állítania a kijelölt vámhivatalnál.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618745" y="4670983"/>
            <a:ext cx="9918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UVK 145. cikk – A vám elé állított nem uniós áruk tekintetében átmeneti megőrzési árunyilatkozatot kell benyújtani, amely tartalmazza az átmeneti megőrzésre irányadó rendelkezések alkalmazásához szükséges összes adatot.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F43E25A-EF94-484E-9D73-ED6FB339CB50}"/>
              </a:ext>
            </a:extLst>
          </p:cNvPr>
          <p:cNvSpPr txBox="1"/>
          <p:nvPr/>
        </p:nvSpPr>
        <p:spPr>
          <a:xfrm>
            <a:off x="1618745" y="1377457"/>
            <a:ext cx="570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– Érkezési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rrival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549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AN/PN/TS jelentése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03D417-0AD7-C884-15C1-F390DB7AAC1F}"/>
              </a:ext>
            </a:extLst>
          </p:cNvPr>
          <p:cNvSpPr txBox="1"/>
          <p:nvPr/>
        </p:nvSpPr>
        <p:spPr>
          <a:xfrm>
            <a:off x="1618745" y="2978144"/>
            <a:ext cx="722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– Vám elé állítási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resentation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618745" y="4287404"/>
            <a:ext cx="887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TS – Átmeneti megőrzési árunyilatkozat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emporary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torage 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declaration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864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Unióba árukat légi úton beszállító légi fuvarozók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 melléklet szerinti G2 adatkészlet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9367BC0-57B6-45C9-A9B9-A19C72327113}"/>
              </a:ext>
            </a:extLst>
          </p:cNvPr>
          <p:cNvSpPr txBox="1"/>
          <p:nvPr/>
        </p:nvSpPr>
        <p:spPr>
          <a:xfrm>
            <a:off x="1618745" y="3144311"/>
            <a:ext cx="1053993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áruk vám elé állítását végző gazdálkodók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 melléklet szerinti G3 adatkészlet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618745" y="4501078"/>
            <a:ext cx="9918832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áruk átmeneti megőrzésbe vételét végző gazdálkodók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 melléklet szerinti G4 adatkészlet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F43E25A-EF94-484E-9D73-ED6FB339CB50}"/>
              </a:ext>
            </a:extLst>
          </p:cNvPr>
          <p:cNvSpPr txBox="1"/>
          <p:nvPr/>
        </p:nvSpPr>
        <p:spPr>
          <a:xfrm>
            <a:off x="1618745" y="1377457"/>
            <a:ext cx="5705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– Érkezési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rrival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Érintett személyek és adatok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03D417-0AD7-C884-15C1-F390DB7AAC1F}"/>
              </a:ext>
            </a:extLst>
          </p:cNvPr>
          <p:cNvSpPr txBox="1"/>
          <p:nvPr/>
        </p:nvSpPr>
        <p:spPr>
          <a:xfrm>
            <a:off x="1618744" y="2756303"/>
            <a:ext cx="722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– Vám elé állítási értesítés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resentation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otification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618745" y="4110332"/>
            <a:ext cx="887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TS – Átmeneti megőrzési árunyilatkozat (</a:t>
            </a:r>
            <a:r>
              <a:rPr lang="hu-HU" sz="2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emporary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torage 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declaration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132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9367BC0-57B6-45C9-A9B9-A19C72327113}"/>
              </a:ext>
            </a:extLst>
          </p:cNvPr>
          <p:cNvSpPr txBox="1"/>
          <p:nvPr/>
        </p:nvSpPr>
        <p:spPr>
          <a:xfrm>
            <a:off x="1536010" y="5069072"/>
            <a:ext cx="105399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Hatókörön kívül esik</a:t>
            </a:r>
          </a:p>
          <a:p>
            <a:pPr>
              <a:lnSpc>
                <a:spcPts val="2800"/>
              </a:lnSpc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fuvarozónak a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Shared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Trader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interfészen keresztül a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Common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Repository-ba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kell beküldeniük a szükséges adatokat, ahogy már jelenleg is teszik ezt.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36010" y="2478845"/>
            <a:ext cx="991883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Például Svájcból érkező repülő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Az </a:t>
            </a:r>
            <a:r>
              <a:rPr lang="da-DK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ARUREG rendszerbe a KKK2-n keresztül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beküldendő üzenet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Csak légi forgalommal foglalkozó igazgatósághoz nyújtható be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tételt a rendszer új típusú MRN-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nel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veszi nyilvántartásba. Az MRN 17. pozíciójában Z betű szerepel.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F43E25A-EF94-484E-9D73-ED6FB339CB50}"/>
              </a:ext>
            </a:extLst>
          </p:cNvPr>
          <p:cNvSpPr txBox="1"/>
          <p:nvPr/>
        </p:nvSpPr>
        <p:spPr>
          <a:xfrm>
            <a:off x="1536010" y="1383689"/>
            <a:ext cx="7399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Magyarország esetén kizárólag légi forgalomban releváns!!!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 – Érkezési értesítés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F03D417-0AD7-C884-15C1-F390DB7AAC1F}"/>
              </a:ext>
            </a:extLst>
          </p:cNvPr>
          <p:cNvSpPr txBox="1"/>
          <p:nvPr/>
        </p:nvSpPr>
        <p:spPr>
          <a:xfrm>
            <a:off x="1536010" y="4603534"/>
            <a:ext cx="7229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BEGYA-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érintett szállítmány esetén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2030010"/>
            <a:ext cx="8878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BEGYA-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nem érintett szállítmányok esetén</a:t>
            </a:r>
          </a:p>
        </p:txBody>
      </p:sp>
    </p:spTree>
    <p:extLst>
      <p:ext uri="{BB962C8B-B14F-4D97-AF65-F5344CB8AC3E}">
        <p14:creationId xmlns:p14="http://schemas.microsoft.com/office/powerpoint/2010/main" val="135346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december 31-ig átmenetibe vétel ELEKTR üzenettel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2024. január 1-től ELEKTANPNTS üzenet beküldése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Szállítóeszköz érkezésekor a jelenlegi ICS folyamat szerint IE347 üzenet beküldése, vagy pénzügyőr általi manuális rögzítés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Ezt követően PN, vagy PN+TS üzenet beküldése, melyben hivatkozni kell a BEGYA azonosítójára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átkerül a tétel az érintett BEGYA adatokkal együtt az átmeneti megőrzési modulba és elindul a 90 napos határidő számítás.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Lezárul a BEGYA folyamat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PN/TS azon adatainak megadása nem kötelező, ami az ICS-ben már szerepel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ICS folyamat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 benyújtásával (ICS) érintett folyamat (csak közúti, vasúti és belvízi forgalom)</a:t>
            </a:r>
          </a:p>
        </p:txBody>
      </p:sp>
    </p:spTree>
    <p:extLst>
      <p:ext uri="{BB962C8B-B14F-4D97-AF65-F5344CB8AC3E}">
        <p14:creationId xmlns:p14="http://schemas.microsoft.com/office/powerpoint/2010/main" val="383421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december 31-ig ELEKTPPN üzenet beküldés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október 3. és 2023. december 31. között az átmenetibe vétel továbbra is az ELEKTR üzenettel történik („Megjegyzések” – Különleges megjegyzés – mezőben feltüntetve az ICS2-es MRN számot). </a:t>
            </a:r>
            <a:r>
              <a:rPr lang="hu-HU" sz="2400" dirty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Kizárólag légi forgalmat érint!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Ezeket az üzeneteket 2024. január 1-től kiváltja a PN, vagy PN+TS üzenet, melyben hivatkoznak a BEGYA azonosítóra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átkerül a tétel az érintett BEGYA adatokkal együtt az átmeneti megőrzési modulba és elindul a 90 napos határidő számítás.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Lezárul a BEGYA folyamat, mivel a bemutatási üzenet (IEN410) megküldésre kerül a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Common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Repository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irányába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 külön küldték a PN-t, akkor szükséges egy TS beküldése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ennek beérkezése után lehet csak osztani, egyesíteni, kivezetni!!!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Az ICS2-ben megadott adatokat nem kell a PN/TS üzenetben szerepeltetni</a:t>
            </a: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ICS2 folyamat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 benyújtásával (ICS2) érintett folyamat </a:t>
            </a:r>
          </a:p>
        </p:txBody>
      </p:sp>
    </p:spTree>
    <p:extLst>
      <p:ext uri="{BB962C8B-B14F-4D97-AF65-F5344CB8AC3E}">
        <p14:creationId xmlns:p14="http://schemas.microsoft.com/office/powerpoint/2010/main" val="51373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102500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2023. december 31-ig ELEKTR üzenet beküldése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Ezt az üzenetet 2024. január 1-től kiváltja a PN, vagy PN+TS üzenet, melyben légi forgalom esetén hivatkozni kell az AN (G2) üzenetre kapott Z-s MRN számra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a PN azonosítójával kivezetésre kerül a Z-s MRN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Akár egyben is beküldhető az AN/PN/TS üzenet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beérkezésekor átkerül a tétel az átmeneti megőrzési modulba és elindul a 90 napos határidő számítás.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 külön küldték a PN-t, akkor szükséges egy TS beküldése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ennek beérkezése után lehet csak osztani, egyesíteni, kivezetni!!!</a:t>
            </a: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77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BEGYA nélküli folyamat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BEGYA-</a:t>
            </a:r>
            <a:r>
              <a:rPr lang="hu-HU" sz="2200" b="1" dirty="0" err="1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val</a:t>
            </a:r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nem érintett szállítmány esetén  </a:t>
            </a:r>
          </a:p>
        </p:txBody>
      </p:sp>
    </p:spTree>
    <p:extLst>
      <p:ext uri="{BB962C8B-B14F-4D97-AF65-F5344CB8AC3E}">
        <p14:creationId xmlns:p14="http://schemas.microsoft.com/office/powerpoint/2010/main" val="375922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FFCCAF8-5A32-4480-AE83-5119F4531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EE17741-0614-4EAF-B464-36D2814AA4CD}"/>
              </a:ext>
            </a:extLst>
          </p:cNvPr>
          <p:cNvSpPr txBox="1"/>
          <p:nvPr/>
        </p:nvSpPr>
        <p:spPr>
          <a:xfrm>
            <a:off x="1618746" y="1776100"/>
            <a:ext cx="10539939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endParaRPr lang="hu-HU" sz="2400" dirty="0">
              <a:solidFill>
                <a:srgbClr val="254746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782AA2D-3A8F-4046-A5D6-04221A91A489}"/>
              </a:ext>
            </a:extLst>
          </p:cNvPr>
          <p:cNvSpPr txBox="1"/>
          <p:nvPr/>
        </p:nvSpPr>
        <p:spPr>
          <a:xfrm>
            <a:off x="1502695" y="1683905"/>
            <a:ext cx="9918832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PN üzenetet a rendszer új típusú MRN-</a:t>
            </a:r>
            <a:r>
              <a:rPr lang="hu-HU" sz="2400" dirty="0" err="1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nel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veszi nyilvántartásba. Az MRN 17. pozíciójában U betű szerepel.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 a TS adatokat külön küldik be, akkor a TS üzenetben az U-s MRN-t kell előzményként szerepeltetni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TS beküldésre ugyanaz az U-s MRN kerül visszaküldésre, amivel a PN nyilvántartásba vételre került.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Csak a TS </a:t>
            </a: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beérkezése után lehet osztani, egyesíteni, kivezetni!!!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Osztás esetén az U karakter helyén 0 szerepel, egyesítés esetén pedig 1.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74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További vámeljárás kezdeményezésekor az U-s, 0-s, vagy 1-es MRN-re kell hivatkozni.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0575B18-F7C2-4A15-9937-47267BE1467F}"/>
              </a:ext>
            </a:extLst>
          </p:cNvPr>
          <p:cNvSpPr txBox="1"/>
          <p:nvPr/>
        </p:nvSpPr>
        <p:spPr>
          <a:xfrm>
            <a:off x="1536010" y="510481"/>
            <a:ext cx="673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A1BCE2CD-4347-5934-822B-255FEB8894A2}"/>
              </a:ext>
            </a:extLst>
          </p:cNvPr>
          <p:cNvSpPr/>
          <p:nvPr/>
        </p:nvSpPr>
        <p:spPr>
          <a:xfrm>
            <a:off x="1" y="1275957"/>
            <a:ext cx="1074305" cy="4374777"/>
          </a:xfrm>
          <a:prstGeom prst="rect">
            <a:avLst/>
          </a:prstGeom>
          <a:solidFill>
            <a:srgbClr val="234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52127AA-780A-851D-9DEE-F2F3101F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26" y="2978144"/>
            <a:ext cx="1270040" cy="748053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8596F95F-A42D-C847-FA2B-FC5987AA12C6}"/>
              </a:ext>
            </a:extLst>
          </p:cNvPr>
          <p:cNvSpPr/>
          <p:nvPr/>
        </p:nvSpPr>
        <p:spPr>
          <a:xfrm>
            <a:off x="-8966" y="5608589"/>
            <a:ext cx="1083272" cy="303721"/>
          </a:xfrm>
          <a:prstGeom prst="rect">
            <a:avLst/>
          </a:prstGeom>
          <a:solidFill>
            <a:srgbClr val="528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0D31646-8A14-7893-E829-1A94E71CD241}"/>
              </a:ext>
            </a:extLst>
          </p:cNvPr>
          <p:cNvSpPr txBox="1"/>
          <p:nvPr/>
        </p:nvSpPr>
        <p:spPr>
          <a:xfrm>
            <a:off x="1536010" y="1253018"/>
            <a:ext cx="1001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2547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Bármilyen előzmény is volt 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C1312FC-F60E-A6D7-A25E-A96C3D878F83}"/>
              </a:ext>
            </a:extLst>
          </p:cNvPr>
          <p:cNvSpPr txBox="1"/>
          <p:nvPr/>
        </p:nvSpPr>
        <p:spPr>
          <a:xfrm>
            <a:off x="1536010" y="510481"/>
            <a:ext cx="776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86246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PN és TS – közös szabályok </a:t>
            </a:r>
            <a:endParaRPr lang="hu-HU" sz="6000" b="1" dirty="0">
              <a:solidFill>
                <a:srgbClr val="F86246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0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F2FE9E2631DC84FBDF1DD5A1E4B575D" ma:contentTypeVersion="10" ma:contentTypeDescription="Új dokumentum létrehozása." ma:contentTypeScope="" ma:versionID="aa44aae7ee3e9228900bcfe2cc65373a">
  <xsd:schema xmlns:xsd="http://www.w3.org/2001/XMLSchema" xmlns:xs="http://www.w3.org/2001/XMLSchema" xmlns:p="http://schemas.microsoft.com/office/2006/metadata/properties" xmlns:ns1="http://schemas.microsoft.com/sharepoint/v3" xmlns:ns2="c67500be-a205-4978-a2d8-298a73f8c91f" xmlns:ns3="http://schemas.microsoft.com/sharepoint/v4" targetNamespace="http://schemas.microsoft.com/office/2006/metadata/properties" ma:root="true" ma:fieldsID="00d3d3d25957d337ade5b495f48131ea" ns1:_="" ns2:_="" ns3:_="">
    <xsd:import namespace="http://schemas.microsoft.com/sharepoint/v3"/>
    <xsd:import namespace="c67500be-a205-4978-a2d8-298a73f8c91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9" nillable="true" ma:displayName="Levél feladója" ma:hidden="true" ma:internalName="EmailSender">
      <xsd:simpleType>
        <xsd:restriction base="dms:Note">
          <xsd:maxLength value="255"/>
        </xsd:restriction>
      </xsd:simpleType>
    </xsd:element>
    <xsd:element name="EmailTo" ma:index="10" nillable="true" ma:displayName="Levél Címzett mezője" ma:hidden="true" ma:internalName="EmailTo">
      <xsd:simpleType>
        <xsd:restriction base="dms:Note">
          <xsd:maxLength value="255"/>
        </xsd:restriction>
      </xsd:simpleType>
    </xsd:element>
    <xsd:element name="EmailCc" ma:index="11" nillable="true" ma:displayName="Levél Másolatot kap mezője" ma:hidden="true" ma:internalName="EmailCc">
      <xsd:simpleType>
        <xsd:restriction base="dms:Note">
          <xsd:maxLength value="255"/>
        </xsd:restriction>
      </xsd:simpleType>
    </xsd:element>
    <xsd:element name="EmailFrom" ma:index="12" nillable="true" ma:displayName="Levél Feladó mezője" ma:description="" ma:hidden="true" ma:indexed="true" ma:internalName="EmailFrom">
      <xsd:simpleType>
        <xsd:restriction base="dms:Text"/>
      </xsd:simpleType>
    </xsd:element>
    <xsd:element name="EmailSubject" ma:index="13" nillable="true" ma:displayName="Levél Tárgy mezője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500be-a205-4978-a2d8-298a73f8c9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4" nillable="true" ma:displayName="E-mail fejlécek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1CCD00-71FC-4383-B0E8-11DCE4AF364C}"/>
</file>

<file path=customXml/itemProps2.xml><?xml version="1.0" encoding="utf-8"?>
<ds:datastoreItem xmlns:ds="http://schemas.openxmlformats.org/officeDocument/2006/customXml" ds:itemID="{3BB79E71-5F42-4DC0-BEBF-59B969B175E6}"/>
</file>

<file path=customXml/itemProps3.xml><?xml version="1.0" encoding="utf-8"?>
<ds:datastoreItem xmlns:ds="http://schemas.openxmlformats.org/officeDocument/2006/customXml" ds:itemID="{2DB314A1-70EE-4FD3-A3A3-6634620B3496}"/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1112</Words>
  <Application>Microsoft Office PowerPoint</Application>
  <PresentationFormat>Szélesvásznú</PresentationFormat>
  <Paragraphs>110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Bahnschrift</vt:lpstr>
      <vt:lpstr>Bahnschrift Light</vt:lpstr>
      <vt:lpstr>Calibri</vt:lpstr>
      <vt:lpstr>Calibri Light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Gölle Gréta</dc:creator>
  <cp:lastModifiedBy>Jenes Barbara</cp:lastModifiedBy>
  <cp:revision>121</cp:revision>
  <dcterms:created xsi:type="dcterms:W3CDTF">2022-02-24T12:40:55Z</dcterms:created>
  <dcterms:modified xsi:type="dcterms:W3CDTF">2023-11-30T07:30:12Z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0x0101002F2FE9E2631DC84FBDF1DD5A1E4B575D</vt:lpwstr>
  </property>
</Properties>
</file>